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0"/>
  </p:notesMasterIdLst>
  <p:handoutMasterIdLst>
    <p:handoutMasterId r:id="rId11"/>
  </p:handoutMasterIdLst>
  <p:sldIdLst>
    <p:sldId id="256" r:id="rId5"/>
    <p:sldId id="262" r:id="rId6"/>
    <p:sldId id="266" r:id="rId7"/>
    <p:sldId id="267" r:id="rId8"/>
    <p:sldId id="268" r:id="rId9"/>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90" d="100"/>
          <a:sy n="90" d="100"/>
        </p:scale>
        <p:origin x="14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08/09/2023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08/09/2023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9/8/2023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smtClean="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smtClean="0">
                <a:solidFill>
                  <a:srgbClr val="FFFFFF"/>
                </a:solidFill>
              </a:rPr>
              <a:t>Simulation, FEA and CFD</a:t>
            </a:r>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Finite element analysis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b="1" dirty="0" smtClean="0"/>
              <a:t>FEA; What is it?</a:t>
            </a:r>
          </a:p>
          <a:p>
            <a:pPr marL="0" indent="0">
              <a:buNone/>
            </a:pPr>
            <a:r>
              <a:rPr lang="en-GB" sz="1800" b="1" dirty="0"/>
              <a:t>Finite element analysis </a:t>
            </a:r>
            <a:r>
              <a:rPr lang="en-GB" sz="1800" dirty="0"/>
              <a:t>(FEA) is a computerised method for predicting how a product reacts to real-world forces, vibration, heat, fluid flow, and other physical effects. </a:t>
            </a:r>
            <a:endParaRPr lang="en-GB" sz="1800" dirty="0" smtClean="0"/>
          </a:p>
          <a:p>
            <a:pPr marL="0" indent="0">
              <a:buNone/>
            </a:pPr>
            <a:r>
              <a:rPr lang="en-GB" sz="1800" dirty="0" smtClean="0"/>
              <a:t>Finite </a:t>
            </a:r>
            <a:r>
              <a:rPr lang="en-GB" sz="1800" dirty="0"/>
              <a:t>element analysis shows whether a product will break, wear out, or work the way it was designed. It is called analysis, but in the product development process, it is used to predict what is going to happen when the product is used. Finite element analysis helps predict the behaviour of products affected by many physical effects, </a:t>
            </a:r>
            <a:r>
              <a:rPr lang="en-GB" sz="1800" dirty="0" smtClean="0"/>
              <a:t>including:</a:t>
            </a:r>
          </a:p>
          <a:p>
            <a:pPr lvl="1"/>
            <a:r>
              <a:rPr lang="en-GB" sz="1800" dirty="0"/>
              <a:t>Mechanical stress </a:t>
            </a:r>
          </a:p>
          <a:p>
            <a:pPr lvl="1"/>
            <a:r>
              <a:rPr lang="en-GB" sz="1800" dirty="0" smtClean="0"/>
              <a:t>Mechanical </a:t>
            </a:r>
            <a:r>
              <a:rPr lang="en-GB" sz="1800" dirty="0"/>
              <a:t>vibration </a:t>
            </a:r>
          </a:p>
          <a:p>
            <a:pPr lvl="1"/>
            <a:r>
              <a:rPr lang="en-GB" sz="1800" dirty="0" smtClean="0"/>
              <a:t>Fatigue </a:t>
            </a:r>
            <a:endParaRPr lang="en-GB" sz="1800" dirty="0"/>
          </a:p>
          <a:p>
            <a:pPr lvl="1"/>
            <a:r>
              <a:rPr lang="en-GB" sz="1800" dirty="0" smtClean="0"/>
              <a:t>Motion </a:t>
            </a:r>
            <a:endParaRPr lang="en-GB" sz="1800" dirty="0"/>
          </a:p>
          <a:p>
            <a:pPr lvl="1"/>
            <a:r>
              <a:rPr lang="en-GB" sz="1800" dirty="0" smtClean="0"/>
              <a:t>Heat </a:t>
            </a:r>
            <a:r>
              <a:rPr lang="en-GB" sz="1800" dirty="0"/>
              <a:t>transfer </a:t>
            </a:r>
          </a:p>
        </p:txBody>
      </p:sp>
      <p:pic>
        <p:nvPicPr>
          <p:cNvPr id="1028" name="Picture 4" descr="FEA simulation of  piston r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356992"/>
            <a:ext cx="3863548" cy="217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Finite element </a:t>
            </a:r>
            <a:r>
              <a:rPr lang="en-GB" dirty="0" smtClean="0">
                <a:solidFill>
                  <a:srgbClr val="FFFFFF"/>
                </a:solidFill>
              </a:rPr>
              <a:t>analysis (</a:t>
            </a:r>
            <a:r>
              <a:rPr lang="en-GB" dirty="0" err="1" smtClean="0">
                <a:solidFill>
                  <a:srgbClr val="FFFFFF"/>
                </a:solidFill>
              </a:rPr>
              <a:t>cont</a:t>
            </a:r>
            <a:r>
              <a:rPr lang="en-GB" dirty="0" smtClean="0">
                <a:solidFill>
                  <a:srgbClr val="FFFFFF"/>
                </a:solidFill>
              </a:rPr>
              <a: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1800" dirty="0"/>
              <a:t>In FEA a ‘</a:t>
            </a:r>
            <a:r>
              <a:rPr lang="en-GB" sz="1800" b="1" dirty="0"/>
              <a:t>load</a:t>
            </a:r>
            <a:r>
              <a:rPr lang="en-GB" sz="1800" dirty="0"/>
              <a:t>’ is often applied to a product to test whether or not it can withstand the maximum weight that it could potentially bear when in use. A good example of this is a bridge. Digital tests can determine the strength of the bridge when loaded at its full capacity (possibly during rush hour) and whether or not the structure would be safe and fully functional when at maximum load</a:t>
            </a:r>
            <a:r>
              <a:rPr lang="en-GB" sz="1800" dirty="0" smtClean="0"/>
              <a:t>.</a:t>
            </a:r>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r>
              <a:rPr lang="en-GB" sz="1900" dirty="0"/>
              <a:t>Conducting tests on products can highlight high levels of stresses and strains on weaker sections of the product which could potentially lead to failures. </a:t>
            </a:r>
            <a:r>
              <a:rPr lang="en-GB" sz="1900" dirty="0" smtClean="0"/>
              <a:t>Structures can </a:t>
            </a:r>
            <a:r>
              <a:rPr lang="en-GB" sz="1900" dirty="0"/>
              <a:t>be reinforced after testing to strengthen the structure. </a:t>
            </a:r>
            <a:r>
              <a:rPr lang="en-GB" sz="1900" b="1" dirty="0" smtClean="0"/>
              <a:t>Webs </a:t>
            </a:r>
            <a:r>
              <a:rPr lang="en-GB" sz="1900" dirty="0"/>
              <a:t>are commonly added to reinforce weak areas of a structure. </a:t>
            </a:r>
            <a:r>
              <a:rPr lang="en-GB" sz="1900" dirty="0" smtClean="0"/>
              <a:t> </a:t>
            </a:r>
            <a:endParaRPr lang="en-US" sz="1900" dirty="0"/>
          </a:p>
        </p:txBody>
      </p:sp>
      <p:pic>
        <p:nvPicPr>
          <p:cNvPr id="3" name="Picture 2"/>
          <p:cNvPicPr>
            <a:picLocks noChangeAspect="1"/>
          </p:cNvPicPr>
          <p:nvPr/>
        </p:nvPicPr>
        <p:blipFill>
          <a:blip r:embed="rId2"/>
          <a:stretch>
            <a:fillRect/>
          </a:stretch>
        </p:blipFill>
        <p:spPr>
          <a:xfrm>
            <a:off x="5148064" y="2419778"/>
            <a:ext cx="2724898" cy="2018443"/>
          </a:xfrm>
          <a:prstGeom prst="rect">
            <a:avLst/>
          </a:prstGeom>
        </p:spPr>
      </p:pic>
    </p:spTree>
    <p:extLst>
      <p:ext uri="{BB962C8B-B14F-4D97-AF65-F5344CB8AC3E}">
        <p14:creationId xmlns:p14="http://schemas.microsoft.com/office/powerpoint/2010/main" val="136230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Finite element analysis (</a:t>
            </a:r>
            <a:r>
              <a:rPr lang="en-GB" dirty="0" err="1">
                <a:solidFill>
                  <a:srgbClr val="FFFFFF"/>
                </a:solidFill>
              </a:rPr>
              <a:t>cont</a:t>
            </a:r>
            <a:r>
              <a:rPr lang="en-GB" dirty="0">
                <a:solidFill>
                  <a:srgbClr val="FFFFFF"/>
                </a:solidFill>
              </a:rPr>
              <a: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b="1" dirty="0" smtClean="0"/>
              <a:t>Set-Up Requirements for FEA</a:t>
            </a:r>
          </a:p>
          <a:p>
            <a:pPr marL="457200" indent="-457200">
              <a:buFont typeface="+mj-lt"/>
              <a:buAutoNum type="arabicPeriod"/>
            </a:pPr>
            <a:r>
              <a:rPr lang="en-US" sz="1800" dirty="0" smtClean="0"/>
              <a:t>Apply Materials to the model.</a:t>
            </a:r>
          </a:p>
          <a:p>
            <a:pPr marL="457200" indent="-457200">
              <a:buFont typeface="+mj-lt"/>
              <a:buAutoNum type="arabicPeriod"/>
            </a:pPr>
            <a:r>
              <a:rPr lang="en-US" sz="1800" dirty="0" smtClean="0"/>
              <a:t>Apply constraints or fixing points to the model.</a:t>
            </a:r>
          </a:p>
          <a:p>
            <a:pPr marL="457200" indent="-457200">
              <a:buFont typeface="+mj-lt"/>
              <a:buAutoNum type="arabicPeriod"/>
            </a:pPr>
            <a:r>
              <a:rPr lang="en-US" sz="1800" dirty="0" smtClean="0"/>
              <a:t>Apply forces or loads onto the model I the correct location.</a:t>
            </a:r>
          </a:p>
          <a:p>
            <a:pPr marL="457200" indent="-457200">
              <a:buFont typeface="+mj-lt"/>
              <a:buAutoNum type="arabicPeriod"/>
            </a:pPr>
            <a:r>
              <a:rPr lang="en-US" sz="1800" dirty="0" smtClean="0"/>
              <a:t>Specify environmental conditions (e.g. Temperature)</a:t>
            </a:r>
          </a:p>
          <a:p>
            <a:pPr marL="457200" indent="-457200">
              <a:buFont typeface="+mj-lt"/>
              <a:buAutoNum type="arabicPeriod"/>
            </a:pPr>
            <a:r>
              <a:rPr lang="en-US" sz="1800" dirty="0"/>
              <a:t>Select scale of units to </a:t>
            </a:r>
            <a:r>
              <a:rPr lang="en-GB" sz="1800" dirty="0"/>
              <a:t>achieve clearest visual results </a:t>
            </a:r>
            <a:endParaRPr lang="en-US" sz="1800" dirty="0" smtClean="0"/>
          </a:p>
          <a:p>
            <a:r>
              <a:rPr lang="en-GB" dirty="0"/>
              <a:t>	</a:t>
            </a:r>
          </a:p>
          <a:p>
            <a:pPr marL="457200" indent="-457200">
              <a:buFont typeface="+mj-lt"/>
              <a:buAutoNum type="arabicPeriod"/>
            </a:pPr>
            <a:endParaRPr lang="en-US" sz="1800" dirty="0"/>
          </a:p>
        </p:txBody>
      </p:sp>
      <p:pic>
        <p:nvPicPr>
          <p:cNvPr id="2050" name="Picture 2" descr="Finite element analy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149080"/>
            <a:ext cx="3624337" cy="24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2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939808" cy="1499616"/>
          </a:xfrm>
        </p:spPr>
        <p:txBody>
          <a:bodyPr>
            <a:normAutofit fontScale="90000"/>
          </a:bodyPr>
          <a:lstStyle/>
          <a:p>
            <a:r>
              <a:rPr lang="en-GB" dirty="0" smtClean="0">
                <a:solidFill>
                  <a:srgbClr val="FFFFFF"/>
                </a:solidFill>
              </a:rPr>
              <a:t>Computational fluid dynamics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b="1" dirty="0" smtClean="0"/>
              <a:t>CFD, What is it?</a:t>
            </a:r>
          </a:p>
          <a:p>
            <a:r>
              <a:rPr lang="en-GB" sz="1800" dirty="0"/>
              <a:t>CFD is a form of digitally testing the airflow through the internals of a building </a:t>
            </a:r>
            <a:r>
              <a:rPr lang="en-GB" sz="1800" dirty="0" smtClean="0"/>
              <a:t>or through or over a product. It is of benefit for the following reasons.</a:t>
            </a:r>
          </a:p>
          <a:p>
            <a:pPr lvl="1"/>
            <a:r>
              <a:rPr lang="en-GB" sz="1800" dirty="0" smtClean="0"/>
              <a:t>It </a:t>
            </a:r>
            <a:r>
              <a:rPr lang="en-GB" sz="1800" dirty="0"/>
              <a:t>is a cost effective way of improving internal/external building design.</a:t>
            </a:r>
          </a:p>
          <a:p>
            <a:pPr lvl="1"/>
            <a:r>
              <a:rPr lang="en-GB" sz="1800" dirty="0" smtClean="0"/>
              <a:t>The </a:t>
            </a:r>
            <a:r>
              <a:rPr lang="en-GB" sz="1800" dirty="0"/>
              <a:t>use of CFD can increase building design performance by establishing how the air </a:t>
            </a:r>
            <a:r>
              <a:rPr lang="en-GB" sz="1800" dirty="0" smtClean="0"/>
              <a:t>flow through </a:t>
            </a:r>
            <a:r>
              <a:rPr lang="en-GB" sz="1800" dirty="0"/>
              <a:t>rooms is going to affect the people working/living in that area.</a:t>
            </a:r>
          </a:p>
          <a:p>
            <a:pPr lvl="1"/>
            <a:r>
              <a:rPr lang="en-GB" sz="1800" dirty="0" smtClean="0"/>
              <a:t>It </a:t>
            </a:r>
            <a:r>
              <a:rPr lang="en-GB" sz="1800" dirty="0"/>
              <a:t>could be used to establish where to locate various furniture, heating systems, height of </a:t>
            </a:r>
            <a:r>
              <a:rPr lang="en-GB" sz="1800" dirty="0" smtClean="0"/>
              <a:t>ceilings, etc</a:t>
            </a:r>
            <a:r>
              <a:rPr lang="en-GB" sz="1800" dirty="0"/>
              <a:t>.</a:t>
            </a:r>
            <a:endParaRPr lang="en-US" sz="1800" dirty="0"/>
          </a:p>
        </p:txBody>
      </p:sp>
      <p:pic>
        <p:nvPicPr>
          <p:cNvPr id="3074" name="Picture 2" descr="Simulation of airflow around a complex F1 vehic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48" y="3977301"/>
            <a:ext cx="3408313" cy="17751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919280" y="4369381"/>
            <a:ext cx="3347311" cy="2371987"/>
          </a:xfrm>
          <a:prstGeom prst="rect">
            <a:avLst/>
          </a:prstGeom>
        </p:spPr>
      </p:pic>
    </p:spTree>
    <p:extLst>
      <p:ext uri="{BB962C8B-B14F-4D97-AF65-F5344CB8AC3E}">
        <p14:creationId xmlns:p14="http://schemas.microsoft.com/office/powerpoint/2010/main" val="562616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ABD3C-AA9E-4069-B566-FCDD6C81D397}">
  <ds:schemaRefs>
    <ds:schemaRef ds:uri="http://purl.org/dc/terms/"/>
    <ds:schemaRef ds:uri="http://purl.org/dc/dcmitype/"/>
    <ds:schemaRef ds:uri="http://schemas.microsoft.com/office/2006/documentManagement/types"/>
    <ds:schemaRef ds:uri="fb009bb9-7fd2-49f5-811f-13223d662051"/>
    <ds:schemaRef ds:uri="http://purl.org/dc/elements/1.1/"/>
    <ds:schemaRef ds:uri="e77713bc-0ebc-4063-99a4-8848dbeddd29"/>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211</TotalTime>
  <Words>413</Words>
  <Application>Microsoft Office PowerPoint</Application>
  <PresentationFormat>On-screen Show (4:3)</PresentationFormat>
  <Paragraphs>33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Tw Cen MT</vt:lpstr>
      <vt:lpstr>Tw Cen MT Condensed</vt:lpstr>
      <vt:lpstr>Wingdings 3</vt:lpstr>
      <vt:lpstr>Integral</vt:lpstr>
      <vt:lpstr>Advanced higher Graphic communication</vt:lpstr>
      <vt:lpstr>Finite element analysis</vt:lpstr>
      <vt:lpstr>Finite element analysis (cont)</vt:lpstr>
      <vt:lpstr>Finite element analysis (cont)</vt:lpstr>
      <vt:lpstr>Computational fluid dynamics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025GArrol</cp:lastModifiedBy>
  <cp:revision>24</cp:revision>
  <dcterms:created xsi:type="dcterms:W3CDTF">2020-05-18T09:31:07Z</dcterms:created>
  <dcterms:modified xsi:type="dcterms:W3CDTF">2023-09-08T09:08:33Z</dcterms:modified>
</cp:coreProperties>
</file>